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20" r:id="rId3"/>
    <p:sldId id="338" r:id="rId4"/>
    <p:sldId id="339" r:id="rId6"/>
    <p:sldId id="334" r:id="rId7"/>
    <p:sldId id="341" r:id="rId8"/>
    <p:sldId id="359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33" r:id="rId23"/>
    <p:sldId id="289" r:id="rId24"/>
    <p:sldId id="293" r:id="rId25"/>
    <p:sldId id="294" r:id="rId26"/>
    <p:sldId id="295" r:id="rId27"/>
    <p:sldId id="296" r:id="rId28"/>
    <p:sldId id="297" r:id="rId29"/>
    <p:sldId id="321" r:id="rId30"/>
    <p:sldId id="298" r:id="rId31"/>
    <p:sldId id="299" r:id="rId32"/>
    <p:sldId id="300" r:id="rId33"/>
    <p:sldId id="301" r:id="rId34"/>
    <p:sldId id="285" r:id="rId35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>
      <p:cViewPr varScale="1">
        <p:scale>
          <a:sx n="108" d="100"/>
          <a:sy n="108" d="100"/>
        </p:scale>
        <p:origin x="533" y="77"/>
      </p:cViewPr>
      <p:guideLst>
        <p:guide orient="horz" pos="1614"/>
        <p:guide pos="28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tiff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hyperlink" Target="https://ke.qq.com/course/188630#tuin=470c0a4a%20" TargetMode="External"/><Relationship Id="rId2" Type="http://schemas.openxmlformats.org/officeDocument/2006/relationships/hyperlink" Target="http://www.gupaoedu.com " TargetMode="External"/><Relationship Id="rId1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486649" y="14095"/>
            <a:ext cx="1368152" cy="2329374"/>
          </a:xfrm>
          <a:prstGeom prst="rect">
            <a:avLst/>
          </a:prstGeom>
        </p:spPr>
      </p:pic>
      <p:sp>
        <p:nvSpPr>
          <p:cNvPr id="13" name="TextBox 143"/>
          <p:cNvSpPr txBox="1"/>
          <p:nvPr/>
        </p:nvSpPr>
        <p:spPr>
          <a:xfrm>
            <a:off x="1604260" y="1443297"/>
            <a:ext cx="540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咕泡学院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29197" y="2428178"/>
            <a:ext cx="482840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43508" y="736340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/>
          <p:cNvGrpSpPr/>
          <p:nvPr/>
        </p:nvGrpSpPr>
        <p:grpSpPr>
          <a:xfrm>
            <a:off x="1281053" y="3332723"/>
            <a:ext cx="6047164" cy="662169"/>
            <a:chOff x="1216025" y="2955926"/>
            <a:chExt cx="1971675" cy="215900"/>
          </a:xfrm>
        </p:grpSpPr>
        <p:sp>
          <p:nvSpPr>
            <p:cNvPr id="529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/>
          <p:cNvGrpSpPr/>
          <p:nvPr/>
        </p:nvGrpSpPr>
        <p:grpSpPr>
          <a:xfrm>
            <a:off x="7199846" y="3895187"/>
            <a:ext cx="258329" cy="403355"/>
            <a:chOff x="3141663" y="3136901"/>
            <a:chExt cx="90488" cy="141288"/>
          </a:xfrm>
        </p:grpSpPr>
        <p:sp>
          <p:nvSpPr>
            <p:cNvPr id="532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24" y="2795482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sym typeface="+mn-ea"/>
              </a:rPr>
              <a:t>SOA </a:t>
            </a:r>
            <a:r>
              <a:rPr lang="zh-CN" altLang="en-US" sz="1800" dirty="0" smtClean="0">
                <a:sym typeface="+mn-ea"/>
              </a:rPr>
              <a:t>不是什么？</a:t>
            </a:r>
            <a:endParaRPr lang="zh-CN" altLang="en-US" sz="1800" dirty="0" smtClean="0"/>
          </a:p>
          <a:p>
            <a:pPr marL="0" indent="0">
              <a:buNone/>
            </a:pPr>
            <a:endParaRPr lang="zh-CN" altLang="en-US" sz="1155" dirty="0" smtClean="0"/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 algn="ctr">
              <a:buNone/>
            </a:pPr>
            <a:r>
              <a:rPr lang="zh-CN" altLang="en-US" sz="1800" b="1" dirty="0" smtClean="0"/>
              <a:t>SOA ≠ Monolithic</a:t>
            </a:r>
            <a:endParaRPr lang="zh-CN" altLang="en-US" sz="1800" b="1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Monolithic是什么?</a:t>
            </a:r>
            <a:endParaRPr lang="zh-CN" altLang="en-US" sz="1800" dirty="0" smtClean="0"/>
          </a:p>
          <a:p>
            <a:endParaRPr lang="zh-CN" altLang="en-US" sz="1800" dirty="0" smtClean="0"/>
          </a:p>
          <a:p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19973" y="1746885"/>
            <a:ext cx="4504055" cy="29381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Why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为什么要微服务？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pPr lvl="1"/>
            <a:r>
              <a:rPr lang="zh-CN" altLang="en-US" sz="1575" dirty="0" smtClean="0"/>
              <a:t>效率的需要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质量的需要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稳定的需要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运维的需要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成长的需要</a:t>
            </a:r>
            <a:endParaRPr lang="zh-CN" alt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Why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为什么不必微服务？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pPr lvl="1"/>
            <a:r>
              <a:rPr lang="zh-CN" altLang="en-US" sz="1575" dirty="0" smtClean="0"/>
              <a:t>场景单一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逻辑简单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业务渐逝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“老成持重”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技术盲从</a:t>
            </a:r>
            <a:endParaRPr lang="zh-CN" alt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怎么实现微服务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pPr lvl="1"/>
            <a:r>
              <a:rPr lang="zh-CN" altLang="en-US" sz="1575" dirty="0" smtClean="0"/>
              <a:t>心态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技术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思想</a:t>
            </a:r>
            <a:endParaRPr lang="zh-CN" alt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ym typeface="+mn-ea"/>
              </a:rPr>
              <a:t>心态</a:t>
            </a:r>
            <a:endParaRPr lang="zh-CN" altLang="en-US" sz="1800" dirty="0" smtClean="0">
              <a:sym typeface="+mn-ea"/>
            </a:endParaRPr>
          </a:p>
          <a:p>
            <a:endParaRPr lang="zh-CN" altLang="en-US" sz="1800" dirty="0" smtClean="0">
              <a:sym typeface="+mn-ea"/>
            </a:endParaRPr>
          </a:p>
          <a:p>
            <a:pPr lvl="1"/>
            <a:r>
              <a:rPr lang="zh-CN" altLang="en-US" sz="1575" dirty="0" smtClean="0"/>
              <a:t>“子路有闻，未之能行，唯恐有闻”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“不患无位，患所以立”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“攻乎异端，斯害也已”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“过则勿惮改”</a:t>
            </a:r>
            <a:endParaRPr lang="zh-CN" alt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ym typeface="+mn-ea"/>
              </a:rPr>
              <a:t>技术</a:t>
            </a:r>
            <a:endParaRPr lang="zh-CN" altLang="en-US" sz="1800" dirty="0" smtClean="0">
              <a:sym typeface="+mn-ea"/>
            </a:endParaRPr>
          </a:p>
          <a:p>
            <a:endParaRPr lang="zh-CN" altLang="en-US" sz="1800" dirty="0" smtClean="0">
              <a:sym typeface="+mn-ea"/>
            </a:endParaRPr>
          </a:p>
          <a:p>
            <a:pPr lvl="1"/>
            <a:r>
              <a:rPr lang="zh-CN" altLang="en-US" sz="1575" dirty="0" smtClean="0"/>
              <a:t>虚拟化技术（</a:t>
            </a:r>
            <a:r>
              <a:rPr lang="en-US" altLang="zh-CN" sz="1575" dirty="0" smtClean="0"/>
              <a:t>Docker</a:t>
            </a:r>
            <a:r>
              <a:rPr lang="zh-CN" altLang="en-US" sz="1575" dirty="0" smtClean="0"/>
              <a:t>等）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方法论（</a:t>
            </a:r>
            <a:r>
              <a:rPr lang="en-US" altLang="zh-CN" sz="1575" dirty="0" smtClean="0"/>
              <a:t>DDD</a:t>
            </a:r>
            <a:r>
              <a:rPr lang="zh-CN" altLang="en-US" sz="1575" dirty="0" smtClean="0"/>
              <a:t>、</a:t>
            </a:r>
            <a:r>
              <a:rPr lang="en-US" altLang="zh-CN" sz="1575" dirty="0" smtClean="0"/>
              <a:t>EIP</a:t>
            </a:r>
            <a:r>
              <a:rPr lang="zh-CN" altLang="en-US" sz="1575" dirty="0" smtClean="0"/>
              <a:t>）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altLang="en-US" sz="1575" dirty="0" smtClean="0"/>
              <a:t>中间件（</a:t>
            </a:r>
            <a:r>
              <a:rPr lang="en-US" altLang="zh-CN" sz="1575" dirty="0" smtClean="0"/>
              <a:t>Java EE</a:t>
            </a:r>
            <a:r>
              <a:rPr lang="zh-CN" altLang="en-US" sz="1575" dirty="0" smtClean="0"/>
              <a:t>、</a:t>
            </a:r>
            <a:r>
              <a:rPr lang="en-US" altLang="zh-CN" sz="1575" dirty="0" smtClean="0"/>
              <a:t>Spring Boot</a:t>
            </a:r>
            <a:r>
              <a:rPr lang="zh-CN" altLang="en-US" sz="1575" dirty="0" smtClean="0"/>
              <a:t>、</a:t>
            </a:r>
            <a:r>
              <a:rPr lang="en-US" altLang="zh-CN" sz="1575" dirty="0" smtClean="0"/>
              <a:t>Spring Cloud</a:t>
            </a:r>
            <a:r>
              <a:rPr lang="zh-CN" altLang="en-US" sz="1575" dirty="0" smtClean="0"/>
              <a:t>等）</a:t>
            </a:r>
            <a:endParaRPr lang="en-US" altLang="zh-CN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sym typeface="+mn-ea"/>
              </a:rPr>
              <a:t>DDD</a:t>
            </a:r>
            <a:endParaRPr lang="en-US" altLang="zh-CN" sz="1800" dirty="0" smtClean="0">
              <a:sym typeface="+mn-ea"/>
            </a:endParaRPr>
          </a:p>
          <a:p>
            <a:endParaRPr lang="zh-CN" altLang="en-US" sz="1800" dirty="0" smtClean="0">
              <a:sym typeface="+mn-ea"/>
            </a:endParaRPr>
          </a:p>
          <a:p>
            <a:pPr lvl="1"/>
            <a:r>
              <a:rPr sz="1575" dirty="0" smtClean="0"/>
              <a:t>有界上下文（Bounded Context）</a:t>
            </a:r>
            <a:endParaRPr sz="1575" dirty="0" smtClean="0"/>
          </a:p>
          <a:p>
            <a:pPr lvl="1"/>
            <a:endParaRPr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sz="1575" dirty="0" smtClean="0"/>
              <a:t>持续集成（Continuous integration）</a:t>
            </a:r>
            <a:endParaRPr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zh-CN" sz="1575" dirty="0" smtClean="0"/>
              <a:t>上</a:t>
            </a:r>
            <a:r>
              <a:rPr sz="1575" dirty="0" smtClean="0"/>
              <a:t>下文映射（Context Map）</a:t>
            </a:r>
            <a:endParaRPr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ym typeface="+mn-ea"/>
              </a:rPr>
              <a:t>中间件</a:t>
            </a:r>
            <a:endParaRPr lang="zh-CN" altLang="en-US" sz="1800" dirty="0" smtClean="0">
              <a:sym typeface="+mn-ea"/>
            </a:endParaRPr>
          </a:p>
          <a:p>
            <a:endParaRPr lang="zh-CN" altLang="en-US" sz="1800" dirty="0" smtClean="0">
              <a:sym typeface="+mn-ea"/>
            </a:endParaRPr>
          </a:p>
          <a:p>
            <a:pPr lvl="1"/>
            <a:r>
              <a:rPr lang="en-US" sz="1575" dirty="0" smtClean="0"/>
              <a:t>Java EE</a:t>
            </a:r>
            <a:endParaRPr lang="en-US" sz="1575" dirty="0" smtClean="0"/>
          </a:p>
          <a:p>
            <a:pPr lvl="1"/>
            <a:endParaRPr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en-US" sz="1575" dirty="0" smtClean="0"/>
              <a:t>Spring Boot</a:t>
            </a:r>
            <a:endParaRPr 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en-US" sz="1575" dirty="0" smtClean="0"/>
              <a:t>JFinal</a:t>
            </a:r>
            <a:endParaRPr 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How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ym typeface="+mn-ea"/>
              </a:rPr>
              <a:t>思想</a:t>
            </a:r>
            <a:endParaRPr lang="zh-CN" altLang="en-US" sz="1800" dirty="0" smtClean="0">
              <a:sym typeface="+mn-ea"/>
            </a:endParaRPr>
          </a:p>
          <a:p>
            <a:endParaRPr lang="zh-CN" altLang="en-US" sz="1800" dirty="0" smtClean="0">
              <a:sym typeface="+mn-ea"/>
            </a:endParaRPr>
          </a:p>
          <a:p>
            <a:pPr lvl="1"/>
            <a:r>
              <a:rPr lang="en-US" sz="1575" dirty="0" smtClean="0"/>
              <a:t>少谈”敏捷”</a:t>
            </a:r>
            <a:endParaRPr lang="en-US" sz="1575" dirty="0" smtClean="0"/>
          </a:p>
          <a:p>
            <a:pPr lvl="1"/>
            <a:endParaRPr 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en-US" sz="1575" dirty="0" smtClean="0"/>
              <a:t>推崇”简洁”</a:t>
            </a:r>
            <a:endParaRPr lang="en-US" sz="1575" dirty="0" smtClean="0"/>
          </a:p>
          <a:p>
            <a:pPr lvl="1"/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1"/>
            <a:r>
              <a:rPr lang="en-US" sz="1575" dirty="0" smtClean="0"/>
              <a:t>学习“狄仁杰”</a:t>
            </a:r>
            <a:endParaRPr lang="en-US" sz="1575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212331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2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928370"/>
            <a:ext cx="6597015" cy="328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486649" y="14095"/>
            <a:ext cx="1368152" cy="2329374"/>
          </a:xfrm>
          <a:prstGeom prst="rect">
            <a:avLst/>
          </a:prstGeom>
        </p:spPr>
      </p:pic>
      <p:sp>
        <p:nvSpPr>
          <p:cNvPr id="13" name="TextBox 143"/>
          <p:cNvSpPr txBox="1"/>
          <p:nvPr/>
        </p:nvSpPr>
        <p:spPr>
          <a:xfrm>
            <a:off x="1604260" y="1443297"/>
            <a:ext cx="540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咕泡学院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69580" y="2447228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43508" y="736340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/>
          <p:cNvGrpSpPr/>
          <p:nvPr/>
        </p:nvGrpSpPr>
        <p:grpSpPr>
          <a:xfrm>
            <a:off x="1281053" y="3332723"/>
            <a:ext cx="6047164" cy="662169"/>
            <a:chOff x="1216025" y="2955926"/>
            <a:chExt cx="1971675" cy="215900"/>
          </a:xfrm>
        </p:grpSpPr>
        <p:sp>
          <p:nvSpPr>
            <p:cNvPr id="529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/>
          <p:cNvGrpSpPr/>
          <p:nvPr/>
        </p:nvGrpSpPr>
        <p:grpSpPr>
          <a:xfrm>
            <a:off x="7199846" y="3895187"/>
            <a:ext cx="258329" cy="403355"/>
            <a:chOff x="3141663" y="3136901"/>
            <a:chExt cx="90488" cy="141288"/>
          </a:xfrm>
        </p:grpSpPr>
        <p:sp>
          <p:nvSpPr>
            <p:cNvPr id="532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24" y="2795482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212331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TextBox 47"/>
          <p:cNvSpPr txBox="1"/>
          <p:nvPr/>
        </p:nvSpPr>
        <p:spPr>
          <a:xfrm>
            <a:off x="257402" y="254821"/>
            <a:ext cx="132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endParaRPr lang="zh-CN" altLang="en-US" b="1" dirty="0">
              <a:solidFill>
                <a:srgbClr val="F0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18" y="1182688"/>
            <a:ext cx="2019600" cy="21708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76" y="2507976"/>
            <a:ext cx="1978491" cy="21528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69" y="3411576"/>
            <a:ext cx="2019600" cy="1249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66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/>
          <p:cNvGrpSpPr>
            <a:grpSpLocks noChangeAspect="1"/>
          </p:cNvGrpSpPr>
          <p:nvPr/>
        </p:nvGrpSpPr>
        <p:grpSpPr>
          <a:xfrm>
            <a:off x="1331641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/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7" name="任意多边形 28"/>
            <p:cNvSpPr/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任意多边形 25"/>
            <p:cNvSpPr/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任意多边形 31"/>
            <p:cNvSpPr/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流程图: 接点 13"/>
          <p:cNvSpPr/>
          <p:nvPr/>
        </p:nvSpPr>
        <p:spPr>
          <a:xfrm>
            <a:off x="1977033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46921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22" name="直角三角形 21"/>
          <p:cNvSpPr/>
          <p:nvPr/>
        </p:nvSpPr>
        <p:spPr>
          <a:xfrm rot="2557381">
            <a:off x="2219651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473183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流程图: 接点 68"/>
          <p:cNvSpPr/>
          <p:nvPr/>
        </p:nvSpPr>
        <p:spPr>
          <a:xfrm>
            <a:off x="1972092" y="19705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131396" y="19598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71" name="直角三角形 70"/>
          <p:cNvSpPr/>
          <p:nvPr/>
        </p:nvSpPr>
        <p:spPr>
          <a:xfrm rot="13523622">
            <a:off x="1819431" y="20165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/>
          <p:cNvSpPr>
            <a:spLocks noChangeArrowheads="1"/>
          </p:cNvSpPr>
          <p:nvPr/>
        </p:nvSpPr>
        <p:spPr bwMode="auto">
          <a:xfrm>
            <a:off x="2203380" y="1948405"/>
            <a:ext cx="2044349" cy="3231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做技术人的之路明灯，职场生涯的精神导师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流程图: 接点 72"/>
          <p:cNvSpPr/>
          <p:nvPr/>
        </p:nvSpPr>
        <p:spPr>
          <a:xfrm>
            <a:off x="1972092" y="2678788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257220" y="2668068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75" name="直角三角形 74"/>
          <p:cNvSpPr/>
          <p:nvPr/>
        </p:nvSpPr>
        <p:spPr>
          <a:xfrm rot="2557381">
            <a:off x="2229950" y="2724854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/>
          <p:cNvSpPr>
            <a:spLocks noChangeArrowheads="1"/>
          </p:cNvSpPr>
          <p:nvPr/>
        </p:nvSpPr>
        <p:spPr bwMode="auto">
          <a:xfrm>
            <a:off x="323528" y="267952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流程图: 接点 76"/>
          <p:cNvSpPr/>
          <p:nvPr/>
        </p:nvSpPr>
        <p:spPr>
          <a:xfrm>
            <a:off x="1971552" y="3191228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1130856" y="3180508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79" name="直角三角形 78"/>
          <p:cNvSpPr/>
          <p:nvPr/>
        </p:nvSpPr>
        <p:spPr>
          <a:xfrm rot="13523622">
            <a:off x="1818891" y="3237294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/>
          <p:cNvSpPr>
            <a:spLocks noChangeArrowheads="1"/>
          </p:cNvSpPr>
          <p:nvPr/>
        </p:nvSpPr>
        <p:spPr bwMode="auto">
          <a:xfrm>
            <a:off x="2206573" y="3209058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流程图: 接点 80"/>
          <p:cNvSpPr/>
          <p:nvPr/>
        </p:nvSpPr>
        <p:spPr>
          <a:xfrm>
            <a:off x="1972092" y="38074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2257220" y="37966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83" name="直角三角形 82"/>
          <p:cNvSpPr/>
          <p:nvPr/>
        </p:nvSpPr>
        <p:spPr>
          <a:xfrm rot="2557381">
            <a:off x="2229950" y="38534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/>
          <p:cNvSpPr>
            <a:spLocks noChangeArrowheads="1"/>
          </p:cNvSpPr>
          <p:nvPr/>
        </p:nvSpPr>
        <p:spPr bwMode="auto">
          <a:xfrm>
            <a:off x="179512" y="3779114"/>
            <a:ext cx="1640214" cy="3231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流程图: 接点 84"/>
          <p:cNvSpPr/>
          <p:nvPr/>
        </p:nvSpPr>
        <p:spPr>
          <a:xfrm>
            <a:off x="1971552" y="4418792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30856" y="4408072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  <a:endParaRPr lang="zh-CN" altLang="en-US" sz="750" dirty="0"/>
          </a:p>
        </p:txBody>
      </p:sp>
      <p:sp>
        <p:nvSpPr>
          <p:cNvPr id="87" name="直角三角形 86"/>
          <p:cNvSpPr/>
          <p:nvPr/>
        </p:nvSpPr>
        <p:spPr>
          <a:xfrm rot="13523622">
            <a:off x="1818891" y="4464858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/>
          <p:cNvSpPr>
            <a:spLocks noChangeArrowheads="1"/>
          </p:cNvSpPr>
          <p:nvPr/>
        </p:nvSpPr>
        <p:spPr bwMode="auto">
          <a:xfrm>
            <a:off x="2166911" y="4420269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rot="16200000">
            <a:off x="1131570" y="2574461"/>
            <a:ext cx="0" cy="1303422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549672" y="3754594"/>
            <a:ext cx="721797" cy="722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47793" y="3650600"/>
            <a:ext cx="220272" cy="220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69084" y="0"/>
            <a:ext cx="4274916" cy="3045372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060" y="446607"/>
            <a:ext cx="4257477" cy="2598765"/>
          </a:xfrm>
        </p:spPr>
        <p:txBody>
          <a:bodyPr anchor="ctr">
            <a:normAutofit/>
          </a:bodyPr>
          <a:lstStyle/>
          <a:p>
            <a:r>
              <a:rPr lang="zh-CN" altLang="en-US" sz="1400"/>
              <a:t>随着现代经济和科技的发展，中国</a:t>
            </a:r>
            <a:r>
              <a:rPr lang="en-US" altLang="zh-CN" sz="1400"/>
              <a:t>Java</a:t>
            </a:r>
            <a:r>
              <a:rPr lang="zh-CN" altLang="en-US" sz="1400"/>
              <a:t>编程开发语言行业已经步入了一个高速发展的时代。大家有目共睹的</a:t>
            </a:r>
            <a:r>
              <a:rPr lang="en-US" altLang="zh-CN" sz="1400"/>
              <a:t>Java</a:t>
            </a:r>
            <a:r>
              <a:rPr lang="zh-CN" altLang="en-US" sz="1400"/>
              <a:t>编程语言发展及其迅猛，每年的</a:t>
            </a:r>
            <a:r>
              <a:rPr lang="en-US" altLang="zh-CN" sz="1400"/>
              <a:t>Java</a:t>
            </a:r>
            <a:r>
              <a:rPr lang="zh-CN" altLang="en-US" sz="1400"/>
              <a:t>人才缺口人数都高达</a:t>
            </a:r>
            <a:r>
              <a:rPr lang="zh-CN" altLang="en-US" sz="1400">
                <a:highlight>
                  <a:srgbClr val="FFFF00"/>
                </a:highlight>
              </a:rPr>
              <a:t>百万</a:t>
            </a:r>
            <a:r>
              <a:rPr lang="zh-CN" altLang="en-US" sz="1400"/>
              <a:t>以上</a:t>
            </a:r>
            <a:endParaRPr lang="zh-CN" altLang="en-US" sz="1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0059" y="4764148"/>
            <a:ext cx="5069206" cy="27392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900">
                <a:solidFill>
                  <a:prstClr val="black">
                    <a:tint val="75000"/>
                  </a:prstClr>
                </a:solidFill>
              </a:rPr>
              <a:t>做</a:t>
            </a:r>
            <a:r>
              <a:rPr lang="en-US" altLang="zh-CN" sz="900">
                <a:solidFill>
                  <a:prstClr val="black">
                    <a:tint val="75000"/>
                  </a:prstClr>
                </a:solidFill>
              </a:rPr>
              <a:t>IT</a:t>
            </a:r>
            <a:r>
              <a:rPr lang="zh-CN" altLang="en-US" sz="900">
                <a:solidFill>
                  <a:prstClr val="black">
                    <a:tint val="75000"/>
                  </a:prstClr>
                </a:solidFill>
              </a:rPr>
              <a:t>人的指路明灯，职场生涯的精神导师</a:t>
            </a:r>
            <a:endParaRPr lang="zh-CN" altLang="en-US" sz="9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80059" y="3395757"/>
            <a:ext cx="5558011" cy="1303422"/>
          </a:xfrm>
        </p:spPr>
        <p:txBody>
          <a:bodyPr>
            <a:normAutofit/>
          </a:bodyPr>
          <a:lstStyle/>
          <a:p>
            <a:r>
              <a:rPr lang="zh-CN" altLang="en-US" sz="3600"/>
              <a:t>分析几个观点</a:t>
            </a:r>
            <a:endParaRPr lang="zh-CN" altLang="en-US" sz="3600"/>
          </a:p>
        </p:txBody>
      </p:sp>
    </p:spTree>
  </p:cSld>
  <p:clrMapOvr>
    <a:masterClrMapping/>
  </p:clrMapOvr>
  <p:transition spd="med" advClick="0" advTm="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市场需求大</a:t>
            </a:r>
            <a:endParaRPr lang="en-US" altLang="zh-CN" dirty="0"/>
          </a:p>
          <a:p>
            <a:r>
              <a:rPr lang="zh-CN" altLang="en-US" dirty="0"/>
              <a:t>就业范围广</a:t>
            </a:r>
            <a:endParaRPr lang="en-US" altLang="zh-CN" dirty="0"/>
          </a:p>
          <a:p>
            <a:r>
              <a:rPr lang="zh-CN" altLang="en-US" dirty="0"/>
              <a:t>岗位性质重要</a:t>
            </a:r>
            <a:endParaRPr lang="en-US" altLang="zh-CN" dirty="0"/>
          </a:p>
          <a:p>
            <a:r>
              <a:rPr lang="zh-CN" altLang="en-US" dirty="0"/>
              <a:t>高薪职位</a:t>
            </a:r>
            <a:endParaRPr lang="en-US" altLang="zh-CN" dirty="0"/>
          </a:p>
          <a:p>
            <a:r>
              <a:rPr lang="zh-CN" altLang="en-US" dirty="0"/>
              <a:t>职位适应性强</a:t>
            </a:r>
            <a:endParaRPr lang="en-US" altLang="zh-CN" dirty="0"/>
          </a:p>
          <a:p>
            <a:r>
              <a:rPr lang="zh-CN" altLang="en-US" dirty="0"/>
              <a:t>提升速度快</a:t>
            </a:r>
            <a:endParaRPr lang="en-US" altLang="zh-CN" dirty="0"/>
          </a:p>
          <a:p>
            <a:r>
              <a:rPr lang="zh-CN" altLang="en-US" dirty="0"/>
              <a:t>职业生涯长</a:t>
            </a:r>
            <a:endParaRPr lang="en-US" altLang="zh-CN" dirty="0"/>
          </a:p>
          <a:p>
            <a:r>
              <a:rPr lang="zh-CN" altLang="en-US" dirty="0"/>
              <a:t>作业环境优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57"/>
            <a:ext cx="3086100" cy="273844"/>
          </a:xfrm>
        </p:spPr>
        <p:txBody>
          <a:bodyPr/>
          <a:lstStyle/>
          <a:p>
            <a:r>
              <a:rPr lang="zh-CN" altLang="en-US" dirty="0"/>
              <a:t>做</a:t>
            </a:r>
            <a:r>
              <a:rPr lang="en-US" altLang="zh-CN" dirty="0"/>
              <a:t>IT</a:t>
            </a:r>
            <a:r>
              <a:rPr lang="zh-CN" altLang="en-US" dirty="0"/>
              <a:t>人的指路明灯，职场生涯的精神导师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4172"/>
          </a:xfrm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从业特点</a:t>
            </a:r>
            <a:endParaRPr lang="zh-CN" altLang="en-US" dirty="0"/>
          </a:p>
        </p:txBody>
      </p:sp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 advClick="0" advTm="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makes you different 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市场需求大</a:t>
            </a:r>
            <a:endParaRPr lang="en-US" altLang="zh-CN" dirty="0"/>
          </a:p>
          <a:p>
            <a:r>
              <a:rPr lang="zh-CN" altLang="en-US" dirty="0"/>
              <a:t>就业范围广</a:t>
            </a:r>
            <a:endParaRPr lang="en-US" altLang="zh-CN" dirty="0"/>
          </a:p>
          <a:p>
            <a:r>
              <a:rPr lang="zh-CN" altLang="en-US" dirty="0"/>
              <a:t>岗位性质重要</a:t>
            </a:r>
            <a:endParaRPr lang="en-US" altLang="zh-CN" dirty="0"/>
          </a:p>
          <a:p>
            <a:r>
              <a:rPr lang="zh-CN" altLang="en-US" dirty="0"/>
              <a:t>高薪职位</a:t>
            </a:r>
            <a:endParaRPr lang="en-US" altLang="zh-CN" dirty="0"/>
          </a:p>
          <a:p>
            <a:r>
              <a:rPr lang="zh-CN" altLang="en-US" dirty="0"/>
              <a:t>职位适应性强</a:t>
            </a:r>
            <a:endParaRPr lang="en-US" altLang="zh-CN" dirty="0"/>
          </a:p>
          <a:p>
            <a:r>
              <a:rPr lang="zh-CN" altLang="en-US" dirty="0"/>
              <a:t>提升速度快</a:t>
            </a:r>
            <a:endParaRPr lang="en-US" altLang="zh-CN" dirty="0"/>
          </a:p>
          <a:p>
            <a:r>
              <a:rPr lang="zh-CN" altLang="en-US" dirty="0"/>
              <a:t>职业生涯长</a:t>
            </a:r>
            <a:endParaRPr lang="en-US" altLang="zh-CN" dirty="0"/>
          </a:p>
          <a:p>
            <a:r>
              <a:rPr lang="zh-CN" altLang="en-US" dirty="0"/>
              <a:t>作业环境优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你所处的位置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竞争对手多</a:t>
            </a:r>
            <a:endParaRPr lang="en-US" altLang="zh-CN" dirty="0"/>
          </a:p>
          <a:p>
            <a:r>
              <a:rPr lang="zh-CN" altLang="en-US" dirty="0"/>
              <a:t>跳槽频繁</a:t>
            </a:r>
            <a:endParaRPr lang="en-US" altLang="zh-CN" dirty="0"/>
          </a:p>
          <a:p>
            <a:r>
              <a:rPr lang="zh-CN" altLang="en-US" dirty="0"/>
              <a:t>没觉得</a:t>
            </a:r>
            <a:endParaRPr lang="en-US" altLang="zh-CN" dirty="0"/>
          </a:p>
          <a:p>
            <a:r>
              <a:rPr lang="zh-CN" altLang="en-US" dirty="0"/>
              <a:t>好像是</a:t>
            </a:r>
            <a:endParaRPr lang="en-US" altLang="zh-CN" dirty="0"/>
          </a:p>
          <a:p>
            <a:r>
              <a:rPr lang="zh-CN" altLang="en-US" dirty="0"/>
              <a:t>是</a:t>
            </a:r>
            <a:endParaRPr lang="en-US" altLang="zh-CN" dirty="0"/>
          </a:p>
          <a:p>
            <a:r>
              <a:rPr lang="zh-CN" altLang="en-US" dirty="0"/>
              <a:t>终身学习，技术栈太多</a:t>
            </a:r>
            <a:endParaRPr lang="en-US" altLang="zh-CN" dirty="0"/>
          </a:p>
          <a:p>
            <a:r>
              <a:rPr lang="zh-CN" altLang="en-US" dirty="0"/>
              <a:t>工作时间长、不健康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做</a:t>
            </a:r>
            <a:r>
              <a:rPr lang="en-US" altLang="zh-CN"/>
              <a:t>IT</a:t>
            </a:r>
            <a:r>
              <a:rPr lang="zh-CN" altLang="en-US"/>
              <a:t>人的指路明灯，职场生涯的精神导师</a:t>
            </a:r>
            <a:endParaRPr lang="zh-CN" altLang="en-US"/>
          </a:p>
        </p:txBody>
      </p:sp>
      <p:pic>
        <p:nvPicPr>
          <p:cNvPr id="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2243" y="1209488"/>
            <a:ext cx="2086918" cy="3169259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830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我们其实也是程序员来的</a:t>
              </a:r>
              <a:endPara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59161" y="360858"/>
            <a:ext cx="2225679" cy="449788"/>
            <a:chOff x="3458817" y="358586"/>
            <a:chExt cx="2226366" cy="449926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我们是谁？</a:t>
              </a:r>
              <a:endPara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05870" y="1209487"/>
            <a:ext cx="2086918" cy="3169259"/>
            <a:chOff x="933451" y="1201738"/>
            <a:chExt cx="2087562" cy="3170237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461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8515" y="1438595"/>
            <a:ext cx="2620673" cy="2711041"/>
          </a:xfrm>
          <a:prstGeom prst="rect">
            <a:avLst/>
          </a:prstGeom>
        </p:spPr>
      </p:pic>
      <p:pic>
        <p:nvPicPr>
          <p:cNvPr id="1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1564983"/>
            <a:ext cx="9141179" cy="215933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6305" y="1014658"/>
            <a:ext cx="2086918" cy="3169259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What</a:t>
              </a:r>
              <a:endPara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Makes us</a:t>
              </a:r>
              <a:endPara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Different</a:t>
              </a:r>
              <a:endParaRPr lang="en-US" altLang="zh-CN" sz="20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91155" y="3993106"/>
            <a:ext cx="4684034" cy="522964"/>
            <a:chOff x="3990975" y="3772922"/>
            <a:chExt cx="4685480" cy="523125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3990975" y="3821113"/>
              <a:ext cx="28575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我们不奢望能改变培训行业，我们只想做好自己的事，发出一点不一样的声音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59161" y="360858"/>
            <a:ext cx="2225679" cy="449788"/>
            <a:chOff x="3458817" y="358586"/>
            <a:chExt cx="2226366" cy="449926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我们的愿景</a:t>
              </a:r>
              <a:endPara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70171" y="1732631"/>
            <a:ext cx="5862809" cy="1691640"/>
            <a:chOff x="3990975" y="3735264"/>
            <a:chExt cx="5288944" cy="1616094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3990975" y="3821113"/>
              <a:ext cx="28575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298505" y="3735264"/>
              <a:ext cx="4981414" cy="161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技术知识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经验分享，少走弯路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Soft Skills 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4375" lvl="1" indent="-257175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我们不止关心你能飞多高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4375" lvl="1" indent="-257175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我们还关心你应该怎么飞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59161" y="360858"/>
            <a:ext cx="2225679" cy="449788"/>
            <a:chOff x="3458817" y="358586"/>
            <a:chExt cx="2226366" cy="449926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我们提供什么？</a:t>
              </a:r>
              <a:endPara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2370172" y="2111496"/>
            <a:ext cx="285662" cy="187268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F08C00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2370172" y="2391685"/>
            <a:ext cx="285662" cy="187268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F08C00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59161" y="360858"/>
            <a:ext cx="2225679" cy="449788"/>
            <a:chOff x="3458817" y="358586"/>
            <a:chExt cx="2226366" cy="449926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8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课程体系介绍</a:t>
              </a:r>
              <a:endPara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999490" y="146685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课程内容官网 </a:t>
            </a:r>
            <a:r>
              <a:rPr lang="zh-CN" altLang="en-US">
                <a:hlinkClick r:id="rId2"/>
              </a:rPr>
              <a:t>http://</a:t>
            </a:r>
            <a:r>
              <a:rPr lang="en-US" altLang="zh-CN">
                <a:hlinkClick r:id="rId2"/>
              </a:rPr>
              <a:t>www.</a:t>
            </a:r>
            <a:r>
              <a:rPr lang="zh-CN" altLang="en-US">
                <a:hlinkClick r:id="rId2"/>
              </a:rPr>
              <a:t>gupaoedu.com </a:t>
            </a:r>
            <a:r>
              <a:rPr lang="zh-CN" altLang="en-US"/>
              <a:t> </a:t>
            </a:r>
            <a:endParaRPr lang="zh-CN" altLang="en-US"/>
          </a:p>
          <a:p>
            <a:pPr algn="l"/>
            <a:r>
              <a:rPr lang="zh-CN" altLang="en-US"/>
              <a:t>腾讯课堂          </a:t>
            </a:r>
            <a:r>
              <a:rPr lang="zh-CN" altLang="en-US">
                <a:hlinkClick r:id="rId3" action="ppaction://hlinkfile"/>
              </a:rPr>
              <a:t>https://ke.qq.com/course/188630#tuin=470c0a4a 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 descr="咕泡学院JAVA高级课程大纲v1.8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290" y="1720215"/>
            <a:ext cx="520065" cy="282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76"/>
            <a:ext cx="9144000" cy="4466221"/>
          </a:xfrm>
          <a:prstGeom prst="rect">
            <a:avLst/>
          </a:prstGeom>
        </p:spPr>
      </p:pic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212331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TextBox 47"/>
          <p:cNvSpPr txBox="1"/>
          <p:nvPr/>
        </p:nvSpPr>
        <p:spPr>
          <a:xfrm>
            <a:off x="257402" y="254821"/>
            <a:ext cx="13262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zh-CN" altLang="en-US" b="1" dirty="0">
              <a:solidFill>
                <a:srgbClr val="F0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3" y="837565"/>
            <a:ext cx="8913495" cy="3469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7145" y="243840"/>
            <a:ext cx="2332355" cy="466725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785"/>
            <a:ext cx="8229600" cy="350202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授课方式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直播 （错过直播有录播视频）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授课时间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周三 </a:t>
            </a:r>
            <a:r>
              <a:rPr lang="en-US" altLang="zh-CN" dirty="0"/>
              <a:t>20</a:t>
            </a:r>
            <a:r>
              <a:rPr lang="zh-CN" altLang="en-US" dirty="0"/>
              <a:t>：</a:t>
            </a:r>
            <a:r>
              <a:rPr lang="en-US" altLang="zh-CN" dirty="0"/>
              <a:t>30 -22</a:t>
            </a:r>
            <a:r>
              <a:rPr lang="zh-CN" altLang="en-US" dirty="0"/>
              <a:t>：</a:t>
            </a:r>
            <a:r>
              <a:rPr lang="en-US" altLang="zh-CN" dirty="0"/>
              <a:t>30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周六、周天 </a:t>
            </a:r>
            <a:r>
              <a:rPr lang="en-US" altLang="zh-CN" dirty="0"/>
              <a:t>20</a:t>
            </a:r>
            <a:r>
              <a:rPr lang="zh-CN" altLang="en-US" dirty="0"/>
              <a:t>：</a:t>
            </a:r>
            <a:r>
              <a:rPr lang="en-US" altLang="zh-CN" dirty="0"/>
              <a:t>00 -22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课后服务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班主任全程跟踪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VIP</a:t>
            </a:r>
            <a:r>
              <a:rPr lang="zh-CN" altLang="en-US" dirty="0"/>
              <a:t>群交流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课后作业跟踪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老师实时答疑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面试解惑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内推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做</a:t>
            </a:r>
            <a:r>
              <a:rPr lang="en-US" altLang="zh-CN"/>
              <a:t>IT</a:t>
            </a:r>
            <a:r>
              <a:rPr lang="zh-CN" altLang="en-US"/>
              <a:t>人的指路明灯，职场生涯的精神导师</a:t>
            </a:r>
            <a:endParaRPr lang="zh-CN" altLang="en-US"/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" y="175260"/>
            <a:ext cx="3780155" cy="657860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F0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课程之于你，看不到的价值</a:t>
            </a:r>
            <a:endParaRPr lang="zh-CN" altLang="en-US" sz="1800" b="1" dirty="0">
              <a:solidFill>
                <a:srgbClr val="F08C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人脉</a:t>
            </a:r>
            <a:endParaRPr lang="en-US" altLang="zh-CN" sz="2000" dirty="0"/>
          </a:p>
          <a:p>
            <a:pPr lvl="1"/>
            <a:r>
              <a:rPr lang="zh-CN" altLang="en-US" sz="2000" dirty="0"/>
              <a:t>老师</a:t>
            </a:r>
            <a:endParaRPr lang="en-US" altLang="zh-CN" sz="2000" dirty="0"/>
          </a:p>
          <a:p>
            <a:pPr lvl="1"/>
            <a:r>
              <a:rPr lang="zh-CN" altLang="en-US" sz="2000" dirty="0"/>
              <a:t>同学</a:t>
            </a:r>
            <a:endParaRPr lang="en-US" altLang="zh-CN" sz="2000" dirty="0"/>
          </a:p>
          <a:p>
            <a:r>
              <a:rPr lang="zh-CN" altLang="en-US" sz="2000" dirty="0"/>
              <a:t>思维方式</a:t>
            </a:r>
            <a:endParaRPr lang="en-US" altLang="zh-CN" sz="2000" dirty="0"/>
          </a:p>
          <a:p>
            <a:pPr lvl="1"/>
            <a:r>
              <a:rPr lang="zh-CN" altLang="en-US" sz="2000" dirty="0"/>
              <a:t>改变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做</a:t>
            </a:r>
            <a:r>
              <a:rPr lang="en-US" altLang="zh-CN"/>
              <a:t>IT</a:t>
            </a:r>
            <a:r>
              <a:rPr lang="zh-CN" altLang="en-US"/>
              <a:t>人的指路明灯，职场生涯的精神导师</a:t>
            </a:r>
            <a:endParaRPr lang="zh-CN" altLang="en-US"/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/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谢谢大家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  <a:endParaRPr lang="en-US" altLang="zh-CN" sz="14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/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/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99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</a:t>
            </a:r>
            <a:endParaRPr lang="en-US" dirty="0"/>
          </a:p>
          <a:p>
            <a:r>
              <a:rPr lang="en-US" altLang="zh-CN" dirty="0"/>
              <a:t>Why</a:t>
            </a:r>
            <a:endParaRPr lang="en-US" altLang="zh-CN" dirty="0"/>
          </a:p>
          <a:p>
            <a:r>
              <a:rPr lang="en-US" altLang="zh-CN" dirty="0"/>
              <a:t>How</a:t>
            </a:r>
            <a:endParaRPr lang="en-US" altLang="zh-CN" dirty="0"/>
          </a:p>
          <a:p>
            <a:r>
              <a:rPr lang="zh-CN" altLang="zh-CN" dirty="0"/>
              <a:t>课程介绍</a:t>
            </a:r>
            <a:endParaRPr lang="zh-CN" altLang="zh-CN" dirty="0"/>
          </a:p>
          <a:p>
            <a:r>
              <a:rPr lang="en-US" altLang="zh-CN" dirty="0"/>
              <a:t>Q&amp;A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57"/>
            <a:ext cx="3086100" cy="273844"/>
          </a:xfrm>
        </p:spPr>
        <p:txBody>
          <a:bodyPr/>
          <a:lstStyle/>
          <a:p>
            <a:r>
              <a:rPr lang="zh-CN" altLang="en-US" dirty="0"/>
              <a:t>做</a:t>
            </a:r>
            <a:r>
              <a:rPr lang="en-US" altLang="zh-CN" dirty="0"/>
              <a:t>IT</a:t>
            </a:r>
            <a:r>
              <a:rPr lang="zh-CN" altLang="en-US" dirty="0"/>
              <a:t>人的指路明灯，职场生涯的精神导师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4172"/>
          </a:xfrm>
        </p:spPr>
        <p:txBody>
          <a:bodyPr/>
          <a:lstStyle/>
          <a:p>
            <a:r>
              <a:rPr lang="zh-CN" altLang="en-US" dirty="0"/>
              <a:t>议程</a:t>
            </a:r>
            <a:endParaRPr lang="zh-CN" altLang="en-US" dirty="0"/>
          </a:p>
        </p:txBody>
      </p:sp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95" y="4703445"/>
            <a:ext cx="1440180" cy="292100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微服务是什么？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r>
              <a:rPr sz="1800" dirty="0" smtClean="0">
                <a:sym typeface="+mn-ea"/>
              </a:rPr>
              <a:t>SOA又是什么?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r>
              <a:rPr lang="en-US" altLang="zh-CN" sz="1800" dirty="0" smtClean="0"/>
              <a:t>SOA </a:t>
            </a:r>
            <a:r>
              <a:rPr lang="zh-CN" altLang="en-US" sz="1800" dirty="0" smtClean="0"/>
              <a:t>有什么？</a:t>
            </a:r>
            <a:endParaRPr lang="zh-CN" altLang="en-US" sz="1800" dirty="0" smtClean="0"/>
          </a:p>
          <a:p>
            <a:endParaRPr lang="zh-CN" altLang="en-US" sz="1800" dirty="0" smtClean="0"/>
          </a:p>
          <a:p>
            <a:r>
              <a:rPr lang="en-US" altLang="zh-CN" sz="1800" dirty="0" smtClean="0"/>
              <a:t>SOA </a:t>
            </a:r>
            <a:r>
              <a:rPr lang="zh-CN" altLang="en-US" sz="1800" dirty="0" smtClean="0"/>
              <a:t>不是什么？</a:t>
            </a:r>
            <a:endParaRPr lang="zh-CN" altLang="en-US" sz="1800" dirty="0" smtClean="0"/>
          </a:p>
          <a:p>
            <a:endParaRPr lang="zh-CN" altLang="en-US" sz="1800" dirty="0" smtClean="0"/>
          </a:p>
          <a:p>
            <a:r>
              <a:rPr lang="zh-CN" altLang="en-US" sz="1800" dirty="0" smtClean="0"/>
              <a:t>Monolithic是什么?</a:t>
            </a:r>
            <a:endParaRPr lang="zh-CN" altLang="en-US" sz="1800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微服务是什么？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smtClean="0"/>
              <a:t>	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 algn="ctr">
              <a:buNone/>
            </a:pPr>
            <a:r>
              <a:rPr lang="zh-CN" altLang="en-US" sz="1800" b="1" dirty="0" smtClean="0"/>
              <a:t>微服务是一种细粒度的SOA</a:t>
            </a:r>
            <a:endParaRPr lang="zh-CN" altLang="en-US" sz="1800" b="1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sz="1800" dirty="0" smtClean="0">
                <a:sym typeface="+mn-ea"/>
              </a:rPr>
              <a:t>SOA又是什么?</a:t>
            </a:r>
            <a:endParaRPr sz="1800" dirty="0" smtClean="0">
              <a:sym typeface="+mn-ea"/>
            </a:endParaRPr>
          </a:p>
          <a:p>
            <a:endParaRPr sz="1800" dirty="0" smtClean="0">
              <a:sym typeface="+mn-ea"/>
            </a:endParaRPr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smtClean="0"/>
              <a:t>	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 algn="ctr">
              <a:buNone/>
            </a:pPr>
            <a:r>
              <a:rPr lang="zh-CN" altLang="en-US" sz="1800" b="1" dirty="0" smtClean="0"/>
              <a:t>SOA 是面向服务架构</a:t>
            </a:r>
            <a:endParaRPr lang="zh-CN" altLang="en-US" sz="1800" b="1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SOA </a:t>
            </a:r>
            <a:r>
              <a:rPr lang="zh-CN" altLang="en-US" sz="1800" dirty="0" smtClean="0"/>
              <a:t>有什么？</a:t>
            </a:r>
            <a:endParaRPr lang="zh-CN" altLang="en-US" sz="1800" dirty="0" smtClean="0"/>
          </a:p>
          <a:p>
            <a:pPr lvl="1"/>
            <a:r>
              <a:rPr lang="zh-CN" altLang="en-US" sz="1575" dirty="0" smtClean="0"/>
              <a:t>特征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2"/>
            <a:r>
              <a:rPr lang="zh-CN" altLang="en-US" sz="1155" dirty="0" smtClean="0"/>
              <a:t>面向服务（ Service-Oriented ）</a:t>
            </a:r>
            <a:endParaRPr lang="zh-CN" altLang="en-US" sz="1155" dirty="0" smtClean="0"/>
          </a:p>
          <a:p>
            <a:pPr marL="914400" lvl="2" indent="0">
              <a:buNone/>
            </a:pPr>
            <a:endParaRPr lang="zh-CN" altLang="en-US" sz="1350" dirty="0" smtClean="0"/>
          </a:p>
          <a:p>
            <a:pPr lvl="2"/>
            <a:r>
              <a:rPr lang="zh-CN" altLang="en-US" sz="1350" dirty="0" smtClean="0"/>
              <a:t>松耦合（Loose-Coupling）</a:t>
            </a:r>
            <a:endParaRPr lang="zh-CN" altLang="en-US" sz="1350" dirty="0" smtClean="0"/>
          </a:p>
          <a:p>
            <a:pPr marL="914400" lvl="2" indent="0">
              <a:buNone/>
            </a:pPr>
            <a:endParaRPr lang="zh-CN" altLang="en-US" sz="1350" dirty="0" smtClean="0"/>
          </a:p>
          <a:p>
            <a:pPr lvl="2"/>
            <a:r>
              <a:rPr lang="zh-CN" altLang="en-US" sz="1350" dirty="0" smtClean="0"/>
              <a:t>模块化（Modular）</a:t>
            </a:r>
            <a:endParaRPr lang="zh-CN" altLang="en-US" sz="1350" dirty="0" smtClean="0"/>
          </a:p>
          <a:p>
            <a:pPr marL="914400" lvl="2" indent="0">
              <a:buNone/>
            </a:pPr>
            <a:endParaRPr lang="zh-CN" altLang="en-US" sz="1350" dirty="0" smtClean="0"/>
          </a:p>
          <a:p>
            <a:pPr lvl="2"/>
            <a:r>
              <a:rPr lang="zh-CN" altLang="en-US" sz="1350" dirty="0" smtClean="0"/>
              <a:t>分布式计算（Distributed Computing）</a:t>
            </a:r>
            <a:endParaRPr lang="zh-CN" altLang="en-US" sz="1350" dirty="0" smtClean="0"/>
          </a:p>
          <a:p>
            <a:pPr marL="914400" lvl="2" indent="0">
              <a:buNone/>
            </a:pPr>
            <a:endParaRPr lang="zh-CN" altLang="en-US" sz="1350" dirty="0" smtClean="0"/>
          </a:p>
          <a:p>
            <a:pPr lvl="2"/>
            <a:r>
              <a:rPr lang="zh-CN" altLang="en-US" sz="1350" dirty="0" smtClean="0"/>
              <a:t>平台无关性（Independent Platform）</a:t>
            </a:r>
            <a:endParaRPr lang="zh-CN" altLang="en-US" sz="1350" dirty="0" smtClean="0"/>
          </a:p>
          <a:p>
            <a:pPr marL="914400" lvl="2" indent="0">
              <a:buNone/>
            </a:pPr>
            <a:endParaRPr lang="zh-CN" altLang="en-US" sz="1350" dirty="0" smtClean="0"/>
          </a:p>
          <a:p>
            <a:pPr lvl="2"/>
            <a:r>
              <a:rPr lang="zh-CN" altLang="en-US" sz="1350" dirty="0" smtClean="0"/>
              <a:t>集中管理（Center Government）</a:t>
            </a:r>
            <a:endParaRPr lang="zh-CN" altLang="en-US" sz="1350" dirty="0" smtClean="0"/>
          </a:p>
          <a:p>
            <a:endParaRPr lang="zh-CN" altLang="en-US" sz="1800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What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1" y="1263688"/>
            <a:ext cx="6447501" cy="4004357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SOA </a:t>
            </a:r>
            <a:r>
              <a:rPr lang="zh-CN" altLang="en-US" sz="1800" dirty="0" smtClean="0"/>
              <a:t>有什么？</a:t>
            </a:r>
            <a:endParaRPr lang="zh-CN" altLang="en-US" sz="1800" dirty="0" smtClean="0"/>
          </a:p>
          <a:p>
            <a:pPr lvl="1"/>
            <a:r>
              <a:rPr lang="zh-CN" altLang="en-US" sz="1575" dirty="0" smtClean="0"/>
              <a:t>代表技术</a:t>
            </a:r>
            <a:endParaRPr lang="zh-CN" altLang="en-US" sz="1575" dirty="0" smtClean="0"/>
          </a:p>
          <a:p>
            <a:pPr lvl="1"/>
            <a:endParaRPr lang="zh-CN" altLang="en-US" sz="1575" dirty="0" smtClean="0"/>
          </a:p>
          <a:p>
            <a:pPr lvl="2"/>
            <a:r>
              <a:rPr lang="zh-CN" altLang="en-US" sz="1155" dirty="0" smtClean="0"/>
              <a:t>Web Services</a:t>
            </a:r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r>
              <a:rPr lang="zh-CN" altLang="en-US" sz="1155" dirty="0" smtClean="0"/>
              <a:t>Message Queue</a:t>
            </a:r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pPr lvl="2"/>
            <a:r>
              <a:rPr lang="zh-CN" altLang="en-US" sz="1155" dirty="0" smtClean="0"/>
              <a:t>ESB</a:t>
            </a:r>
            <a:endParaRPr lang="zh-CN" altLang="en-US" sz="1155" dirty="0" smtClean="0"/>
          </a:p>
          <a:p>
            <a:pPr lvl="2"/>
            <a:endParaRPr lang="zh-CN" altLang="en-US" sz="1155" dirty="0" smtClean="0"/>
          </a:p>
          <a:p>
            <a:endParaRPr lang="zh-CN" altLang="en-US" sz="1800" dirty="0" smtClean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</Words>
  <Application>WPS 演示</Application>
  <PresentationFormat>自定义</PresentationFormat>
  <Paragraphs>347</Paragraphs>
  <Slides>32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Impact</vt:lpstr>
      <vt:lpstr>方正姚体</vt:lpstr>
      <vt:lpstr>Calibri</vt:lpstr>
      <vt:lpstr>Arial Unicode MS</vt:lpstr>
      <vt:lpstr>Calibri</vt:lpstr>
      <vt:lpstr>Arial Black</vt:lpstr>
      <vt:lpstr>Office 主题</vt:lpstr>
      <vt:lpstr>PowerPoint 演示文稿</vt:lpstr>
      <vt:lpstr>PowerPoint 演示文稿</vt:lpstr>
      <vt:lpstr>PowerPoint 演示文稿</vt:lpstr>
      <vt:lpstr>议程</vt:lpstr>
      <vt:lpstr>日志框架 - logback</vt:lpstr>
      <vt:lpstr>What</vt:lpstr>
      <vt:lpstr>What</vt:lpstr>
      <vt:lpstr>What</vt:lpstr>
      <vt:lpstr>What</vt:lpstr>
      <vt:lpstr>What</vt:lpstr>
      <vt:lpstr>What</vt:lpstr>
      <vt:lpstr>What</vt:lpstr>
      <vt:lpstr>Why</vt:lpstr>
      <vt:lpstr>Why</vt:lpstr>
      <vt:lpstr>How</vt:lpstr>
      <vt:lpstr>How</vt:lpstr>
      <vt:lpstr>How</vt:lpstr>
      <vt:lpstr>How</vt:lpstr>
      <vt:lpstr>How</vt:lpstr>
      <vt:lpstr>PowerPoint 演示文稿</vt:lpstr>
      <vt:lpstr>PowerPoint 演示文稿</vt:lpstr>
      <vt:lpstr>分析几个观点</vt:lpstr>
      <vt:lpstr>Java从业特点</vt:lpstr>
      <vt:lpstr>What makes you different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课程安排</vt:lpstr>
      <vt:lpstr>课程之于你，看不到的价值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460</cp:revision>
  <dcterms:created xsi:type="dcterms:W3CDTF">2017-06-09T15:26:00Z</dcterms:created>
  <dcterms:modified xsi:type="dcterms:W3CDTF">2017-09-10T14:21:50Z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